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0" autoAdjust="0"/>
  </p:normalViewPr>
  <p:slideViewPr>
    <p:cSldViewPr>
      <p:cViewPr>
        <p:scale>
          <a:sx n="100" d="100"/>
          <a:sy n="100" d="100"/>
        </p:scale>
        <p:origin x="-123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7F70EC9-081D-484D-A4C4-79DE7E4009A2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B25F9E28-0526-48D9-8945-4088A4C0E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F9E28-0526-48D9-8945-4088A4C0EE9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F9E28-0526-48D9-8945-4088A4C0EE9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F9E28-0526-48D9-8945-4088A4C0EE9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F9E28-0526-48D9-8945-4088A4C0EE9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3B313D-81B5-4EA4-A264-EDCE2735705C}" type="datetimeFigureOut">
              <a:rPr lang="ru-RU" smtClean="0"/>
              <a:pPr/>
              <a:t>18.07.2014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46F6022-1EF7-4579-A42B-42299701C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62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Материалы заседания Комиссия по формированию и развитию технопарков Воронежской области от 21.07.2014 № 1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000504"/>
            <a:ext cx="7406640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Департамент промышленности, предпринимательства и торговли Воронежской области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642915"/>
          <a:ext cx="7499350" cy="5321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198"/>
                <a:gridCol w="6434152"/>
              </a:tblGrid>
              <a:tr h="567076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Повестка дня:</a:t>
                      </a:r>
                      <a:endParaRPr lang="ru-RU" sz="2400" dirty="0"/>
                    </a:p>
                  </a:txBody>
                  <a:tcPr/>
                </a:tc>
              </a:tr>
              <a:tr h="5394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результатах работы технопарков Воронежской области в 2013 году.</a:t>
                      </a:r>
                      <a:endParaRPr lang="ru-RU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0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Рассмотрение рекомендаций межведомственной комиссии по инновациям при губернаторе Воронежской области  от 17 июля 2014 г. о присвоении коммерческой организации общество с ограниченной ответственностью «Управляющая компания Воронежского авиационного технопарка» статуса технопарка.</a:t>
                      </a:r>
                      <a:endParaRPr lang="ru-RU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0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лишении автономной некоммерческой организации «ИТЦ - Управляющая компания технопарка «ПРОМИНТЕХ» (фирменное наименование – Технопарк «Калининский») статуса технопарка.</a:t>
                      </a:r>
                      <a:endParaRPr lang="ru-RU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15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Разное (процедура награждения почетными грамотами департамента ко Дню изобретателя и рационализатора; о ходе реализации проекта создания технопарка в сфере высоких технологий в Воронежской области) .</a:t>
                      </a:r>
                      <a:endParaRPr lang="ru-RU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19274" cy="57148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solidFill>
                  <a:schemeClr val="dk1"/>
                </a:solidFill>
              </a:rPr>
              <a:t/>
            </a:r>
            <a:br>
              <a:rPr lang="ru-RU" sz="3600" dirty="0" smtClean="0">
                <a:solidFill>
                  <a:schemeClr val="dk1"/>
                </a:solidFill>
              </a:rPr>
            </a:br>
            <a:r>
              <a:rPr lang="ru-RU" sz="2700" b="1" dirty="0" smtClean="0">
                <a:solidFill>
                  <a:schemeClr val="dk1"/>
                </a:solidFill>
              </a:rPr>
              <a:t>О результатах работы технопарков в 2013 году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71480"/>
          <a:ext cx="8434417" cy="6054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237"/>
                <a:gridCol w="2298911"/>
                <a:gridCol w="2605433"/>
                <a:gridCol w="1920836"/>
              </a:tblGrid>
              <a:tr h="7544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технопарка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Космос-Нефть-Газ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Содружество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МИТЭМ — многопрофильные инновации в технологиях электроники и машиностроения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Месторасположение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г. Воронеж, ул. 9 Января, д. 180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г. Воронеж, Ленинский проспект, 160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г. Воронеж Ленинский проспект, 160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Дата присвоения статуса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технопарка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25 апреля 2008 года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 марта 2007 года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 марта 2007 года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193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управляющей организации, адрес, телефоны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ООО ФПК «Космос-Нефть-Газ», г. Воронеж, ул. 9 Января, д. 180, т. 247-91-00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ЗАО «Воронежский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инновационно-технологический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центр»,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394033, г. Воронеж, Ленинский проспект, 160,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тел.239-60-35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, 239-60-67, 239-60-34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ООО «УК Технопарка «МИТЭМ», Ленинский проспект,160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базовой организации, адрес, телефоны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ЗАО ФК «Центр Космос-Нефть-Газ», г. Воронеж, ул. 9 Января, д. 180,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т. 247-91-00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ОАО «Научно-исследовательский институт полупроводникового машиностроения»;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394033 Россия, г. Воронеж, Ленинский проспект, 160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, тел.223-20-46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, 239-60-57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ОАО «ЭЛМАШ» г. Воронеж Ленинский проспект, 160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Основные виды (задачи)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Изготовление и поставка нефтегазового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оборудования.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НИОКР, проектные работы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</a:t>
                      </a:r>
                      <a:r>
                        <a:rPr kumimoji="0" lang="ru-RU" sz="1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технопарковой</a:t>
                      </a: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инфраструктуры с целью поддержки научно-технической деятельности СМП.</a:t>
                      </a:r>
                    </a:p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Предоставление технических, технологических и информационных услуг.</a:t>
                      </a:r>
                    </a:p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Бизнес-планирование, управление проектами, технический и технологический аудит.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изделий из резины, пластмассы.</a:t>
                      </a:r>
                    </a:p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Обработка металлов, производство оборудования и приборов, научные исследования в области естественных и технических наук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243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Количество резидентов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технопарка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(10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малых и 1 среднее 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предприятие)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Сведения о предоставленных мерах государственной (областной)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поддержки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Льготы по налогам на имущество и на прибыль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организаций на сумму 6502,5 тыс. руб., в т.ч  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управляющей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организации (</a:t>
                      </a: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6 399 тыс. руб. , в т.ч. 4 072 тыс. руб.– по налогу на прибыль и 2 327 тыс. руб. – по налогу на имущество)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двух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резидентов (103,5 тыс. руб.)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Льготы по налогу на имущество организаций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на сумму 162 тыс. рублей для базовой организации. Резиденты льготами не пользуются.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Льготами по налогам не пользуется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19274" cy="71438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solidFill>
                  <a:schemeClr val="dk1"/>
                </a:solidFill>
              </a:rPr>
              <a:t/>
            </a:r>
            <a:br>
              <a:rPr lang="ru-RU" sz="3600" dirty="0" smtClean="0">
                <a:solidFill>
                  <a:schemeClr val="dk1"/>
                </a:solidFill>
              </a:rPr>
            </a:br>
            <a:r>
              <a:rPr lang="ru-RU" sz="3100" b="1" dirty="0" smtClean="0">
                <a:solidFill>
                  <a:schemeClr val="dk1"/>
                </a:solidFill>
              </a:rPr>
              <a:t>О результатах работы технопарков в 2013 году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642919"/>
          <a:ext cx="8577293" cy="5865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759"/>
                <a:gridCol w="1307666"/>
                <a:gridCol w="2470037"/>
                <a:gridCol w="1239831"/>
              </a:tblGrid>
              <a:tr h="2857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технопарка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Космос-Нефть-Газ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Содружество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Times New Roman"/>
                        </a:rPr>
                        <a:t>МИТЭМ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67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Общая площадь технопарка, кв. м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, в том числе: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78332,5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14669,1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30906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- используемая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46715,8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12876,6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30256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195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- свободная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31616,7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1792,5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650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955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Стоимость основных средств по полной учетной стоимости на конец года всего (в млн. руб.),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523,8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66,129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283,37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0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Стоимость основных средств по остаточной стоимости на конец года всего (в млн. руб.)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356,4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35,754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154,75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рабочих мест, организованных на территории технопарка его резидентами в отчетном периоде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1084 (общее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кол-во р.м.)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отгруженных резидентами технопарка товаров собственного производства, выполненных работ и оказанных услуг всего, млн. руб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., в т .ч.: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2279,5475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1262,47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1201,3654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отгруженной резидентами технопарка инновационной продукции собственного производства, млн. руб.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723,376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283,7481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используемых передовых производственных технологий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полученных в отчетном периоде патентов на: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изобретения,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полезные модели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реализованных резидентами технопарка в отчетном периоде научно-технических разработок, изобретений, полезных моделей, промышленных образцов, ноу-хау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5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на территории технопарка центра внедрения технологий,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бизнес-инкубатора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учебного центра, центра сервисных услуг, центра компетенций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Центр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трансфера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технологий,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Центр международного сотрудничества,</a:t>
                      </a: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Дизайн-центр,</a:t>
                      </a: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Консалтинговый финансово-правовой центр,</a:t>
                      </a: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Центр коллективного пользования научным оборудованием (ЦКП НЭНТП) «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Наноэлектроника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нанотехнологические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 приборы»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 внедрения технологий,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 сервисных услуг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728" y="500042"/>
          <a:ext cx="7499350" cy="5748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6642094"/>
              </a:tblGrid>
              <a:tr h="567076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Предложения по поручениям в протокол по вопросу 1 :</a:t>
                      </a:r>
                      <a:endParaRPr lang="ru-RU" sz="1800" dirty="0"/>
                    </a:p>
                  </a:txBody>
                  <a:tcPr/>
                </a:tc>
              </a:tr>
              <a:tr h="53941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Принять к сведению информацию начальника отдела стратегического планирования и аналитической работы департамента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Пигуновой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М.В. об итогах работы технопарков Воронежской области в 2013 году и реализации приказа департамента промышленности и транспорта Воронежской области от 06.05.2013 № 130 «Об утверждении Порядка оценки эффективности деятельности технопарков в Воронежской области».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04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Обновить сведения о технопарках «Содружество», «МИТЭМ» и «Космос-Нефть-Газ» в реестре технопарков в Воронежской области на основании отчетов, представленных управляющими организациями технопарков по итогам 2013 года.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04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Рекомендовать управляющим организациям технопарков Воронежской области: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соблюдать приказ департамента от 06.05.2013 № 130 «Об утверждении Порядка оценки эффективности деятельности технопарков в Воронежской области» в части сроков и порядка предоставления отчетов о результатах деятельности, а также бухгалтерских и иных документов, подтверждающих указанные в них сведения;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провести анализ деятельности резидентов технопарков на соответствие требованиями Закона Воронежской области от 05.06.2006 № 43-ОЗ «О технопарках в Воронежской области» и критериям получения статуса резидента технопарка, установленным постановлением администрации Воронежской области от 14.12.2006 № 1028 (в редакции постановления правительства Воронежской области от 20.05.2013 № 422) «Об организации и развитии технопарков в Воронежской области»;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 анализа и предложения по оптимизации деятельности технопарков направить в департамент в срок до 1 октября 2014 года.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14348" y="1104098"/>
          <a:ext cx="8215370" cy="565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691"/>
                <a:gridCol w="7667679"/>
              </a:tblGrid>
              <a:tr h="343056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Предложения по поручениям в протокол по вопросу 2:</a:t>
                      </a:r>
                      <a:endParaRPr lang="ru-RU" sz="1800" dirty="0"/>
                    </a:p>
                  </a:txBody>
                  <a:tcPr/>
                </a:tc>
              </a:tr>
              <a:tr h="10863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Принять к сведению информацию начальника отдела стратегического планирования и аналитической работы департамента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Пигуновой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М.В. и директора ООО «Управляющая компания Воронежского авиационного технопарка»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Тимагина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А.Н. об итогах заседания межведомственной комиссии по инновациям при губернаторе Воронежской области  от 17 июля 2014 г. и полученных рекомендациях 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611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Присвоить коммерческой организации общество с ограниченной ответственностью  «Управляющая компания Воронежского авиационного технопарка» статус технопарка сроком на 10 лет.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8622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Начальнику отдела стратегического планирования и аналитической работы департамента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Пигуновой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М.В. подготовить проект приказа департамента о присвоении статуса технопарка обществу с ограниченной ответственностью «Управляющая компания Воронежского авиационного технопарка».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599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Включить общество с ограниченной ответственностью «Управляющая компания Воронежского авиационного технопарка» в областной реестр технопарков.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599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Заключить соглашение о взаимодействии департамента с обществом с ограниченной ответственностью «Управляющая компания Воронежского авиационного технопарка».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2300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целях усиления контроля за достижением показателей бюджетной эффективности деятельности технопарка и его резидентов расширить состав комиссии по формированию и развитию технопарков Воронежской области за счет включения в него представителей контрольного управления правительства области, департамента финансово-бюджетной политики области и Управления Федеральной налоговой службы России по Воронежской области.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929618" cy="121442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Рассмотрение рекомендаций межведомственной комиссии по инновациям при губернаторе Воронежской области  от 17 июля 2014 г. о присвоении коммерческой организации общество с ограниченной ответственностью «Управляющая компания Воронежского авиационного технопарка» статуса технопарка»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71538" y="3357562"/>
          <a:ext cx="7858180" cy="321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274"/>
                <a:gridCol w="6959906"/>
              </a:tblGrid>
              <a:tr h="567076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Предложения в протокол по вопросу 3 :</a:t>
                      </a:r>
                      <a:endParaRPr lang="ru-RU" sz="1800" dirty="0"/>
                    </a:p>
                  </a:txBody>
                  <a:tcPr/>
                </a:tc>
              </a:tr>
              <a:tr h="53941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Принять к сведению информацию начальника отдела стратегического планирования и аналитической работы департамента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Пигуновой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М.В.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04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Исключить из областного реестра технопарков автономную некоммерческую организацию «ИТЦ - Управляющая компания технопарка «ПРОМИНТЕХ» (фирменное наименование – Технопарк «Калининский») в связи с невыполнением условий, определенных статьей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4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Закона Воронежской области от 05.06.2006 № 43-ОЗ «О технопарках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Воронежской области».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929618" cy="121442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 лишении автономной некоммерческой организации «ИТЦ - Управляющая компания технопарка «ПРОМИНТЕХ» (фирменное наименование – Технопарк «Калининский») статуса технопарка»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142984"/>
            <a:ext cx="7786742" cy="21431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25.04.2008 заключено соглашение о взаимодействии между главным управлением по промышленности, транспорту, связи и инновациям Воронежской области и АНО «</a:t>
            </a:r>
            <a:r>
              <a:rPr lang="ru-RU" sz="1600" dirty="0" err="1" smtClean="0">
                <a:solidFill>
                  <a:schemeClr val="tx1"/>
                </a:solidFill>
              </a:rPr>
              <a:t>Инновационно-технологический</a:t>
            </a:r>
            <a:r>
              <a:rPr lang="ru-RU" sz="1600" dirty="0" smtClean="0">
                <a:solidFill>
                  <a:schemeClr val="tx1"/>
                </a:solidFill>
              </a:rPr>
              <a:t> центр – управляющая компания технопарка «Промышленность – инновации-технологии» (Управляющая компания технопарка «Калининский»). С 2009 года по настоящее время технопарк никаких функций в качестве технопарка не осуществлял. Технопарк и предприятия – резиденты  технопарка  мерами  государственной поддержки  в соответствии с областным законодательством не пользовались.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670</TotalTime>
  <Words>1309</Words>
  <Application>Microsoft Office PowerPoint</Application>
  <PresentationFormat>Экран (4:3)</PresentationFormat>
  <Paragraphs>148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Материалы заседания Комиссия по формированию и развитию технопарков Воронежской области от 21.07.2014 № 1</vt:lpstr>
      <vt:lpstr>Слайд 2</vt:lpstr>
      <vt:lpstr> О результатах работы технопарков в 2013 году </vt:lpstr>
      <vt:lpstr> О результатах работы технопарков в 2013 году </vt:lpstr>
      <vt:lpstr>Слайд 5</vt:lpstr>
      <vt:lpstr>Рассмотрение рекомендаций межведомственной комиссии по инновациям при губернаторе Воронежской области  от 17 июля 2014 г. о присвоении коммерческой организации общество с ограниченной ответственностью «Управляющая компания Воронежского авиационного технопарка» статуса технопарка»</vt:lpstr>
      <vt:lpstr>О лишении автономной некоммерческой организации «ИТЦ - Управляющая компания технопарка «ПРОМИНТЕХ» (фирменное наименование – Технопарк «Калининский») статуса технопарка»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Концепции развития потребительского рынка Воронежской области до 2020 года </dc:title>
  <dc:creator>mpigunova</dc:creator>
  <cp:lastModifiedBy>э</cp:lastModifiedBy>
  <cp:revision>82</cp:revision>
  <dcterms:created xsi:type="dcterms:W3CDTF">2014-07-11T08:25:29Z</dcterms:created>
  <dcterms:modified xsi:type="dcterms:W3CDTF">2014-07-18T10:15:02Z</dcterms:modified>
</cp:coreProperties>
</file>